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2" r:id="rId1"/>
  </p:sldMasterIdLst>
  <p:notesMasterIdLst>
    <p:notesMasterId r:id="rId16"/>
  </p:notesMasterIdLst>
  <p:sldIdLst>
    <p:sldId id="256" r:id="rId2"/>
    <p:sldId id="338" r:id="rId3"/>
    <p:sldId id="336" r:id="rId4"/>
    <p:sldId id="339" r:id="rId5"/>
    <p:sldId id="340" r:id="rId6"/>
    <p:sldId id="341" r:id="rId7"/>
    <p:sldId id="342" r:id="rId8"/>
    <p:sldId id="343" r:id="rId9"/>
    <p:sldId id="344" r:id="rId10"/>
    <p:sldId id="346" r:id="rId11"/>
    <p:sldId id="354" r:id="rId12"/>
    <p:sldId id="352" r:id="rId13"/>
    <p:sldId id="350" r:id="rId14"/>
    <p:sldId id="351" r:id="rId15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DF751D4-5662-46F2-966F-FF06BFD5234E}">
          <p14:sldIdLst>
            <p14:sldId id="256"/>
            <p14:sldId id="338"/>
            <p14:sldId id="336"/>
            <p14:sldId id="339"/>
            <p14:sldId id="340"/>
            <p14:sldId id="341"/>
            <p14:sldId id="342"/>
            <p14:sldId id="343"/>
            <p14:sldId id="344"/>
            <p14:sldId id="346"/>
          </p14:sldIdLst>
        </p14:section>
        <p14:section name="Раздел без заголовка" id="{2009746C-3AB9-4AB9-AA58-C56DCBAC57FC}">
          <p14:sldIdLst>
            <p14:sldId id="354"/>
            <p14:sldId id="352"/>
            <p14:sldId id="350"/>
            <p14:sldId id="35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33CC"/>
    <a:srgbClr val="00CC00"/>
    <a:srgbClr val="FF5050"/>
    <a:srgbClr val="33CCCC"/>
    <a:srgbClr val="FF3399"/>
    <a:srgbClr val="FF66CC"/>
    <a:srgbClr val="CCFFCC"/>
    <a:srgbClr val="3399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31" autoAdjust="0"/>
  </p:normalViewPr>
  <p:slideViewPr>
    <p:cSldViewPr>
      <p:cViewPr>
        <p:scale>
          <a:sx n="100" d="100"/>
          <a:sy n="100" d="100"/>
        </p:scale>
        <p:origin x="-950" y="4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2048183745966757"/>
          <c:y val="4.8927896900344409E-2"/>
          <c:w val="0.67632575433840736"/>
          <c:h val="0.6461351516498167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33CC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8.81846461504290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77442.5</c:v>
                </c:pt>
                <c:pt idx="1">
                  <c:v>80075.55</c:v>
                </c:pt>
                <c:pt idx="2">
                  <c:v>82798.12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6.7040572240427074E-2"/>
                  <c:y val="0.199885197940970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8636776341389594E-2"/>
                  <c:y val="0.170490315890829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50262280214152E-2"/>
                  <c:y val="0.16167185127578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77442.5</c:v>
                </c:pt>
                <c:pt idx="1">
                  <c:v>80075.55</c:v>
                </c:pt>
                <c:pt idx="2">
                  <c:v>82798.12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Дефицит/профицит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6712694322138598E-2"/>
                  <c:y val="-2.0576417435100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327877918288441E-2"/>
                  <c:y val="-2.0576417435100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539265615401291E-2"/>
                  <c:y val="-2.3515905640114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8065408"/>
        <c:axId val="80001216"/>
        <c:axId val="0"/>
      </c:bar3DChart>
      <c:catAx>
        <c:axId val="9806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0001216"/>
        <c:crosses val="autoZero"/>
        <c:auto val="1"/>
        <c:lblAlgn val="ctr"/>
        <c:lblOffset val="100"/>
        <c:noMultiLvlLbl val="0"/>
      </c:catAx>
      <c:valAx>
        <c:axId val="80001216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txPr>
          <a:bodyPr/>
          <a:lstStyle/>
          <a:p>
            <a:pPr>
              <a:defRPr sz="12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80654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33CC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64976.33</c:v>
                </c:pt>
                <c:pt idx="1">
                  <c:v>67656.95</c:v>
                </c:pt>
                <c:pt idx="2">
                  <c:v>70328.710000000006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 от других бюджетов бюджетной системы РФ </c:v>
                </c:pt>
              </c:strCache>
            </c:strRef>
          </c:tx>
          <c:spPr>
            <a:solidFill>
              <a:srgbClr val="CC0000"/>
            </a:solidFill>
          </c:spPr>
          <c:invertIfNegative val="0"/>
          <c:dLbls>
            <c:dLbl>
              <c:idx val="0"/>
              <c:layout>
                <c:manualLayout>
                  <c:x val="2.6528499141022337E-2"/>
                  <c:y val="1.1378664019410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84456153365014E-2"/>
                  <c:y val="-2.84466600485250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8082904693102994E-2"/>
                  <c:y val="1.1378664019410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12466.17</c:v>
                </c:pt>
                <c:pt idx="1">
                  <c:v>12418.6</c:v>
                </c:pt>
                <c:pt idx="2">
                  <c:v>12469.41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808320"/>
        <c:axId val="80185024"/>
      </c:barChart>
      <c:catAx>
        <c:axId val="34808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185024"/>
        <c:crosses val="autoZero"/>
        <c:auto val="1"/>
        <c:lblAlgn val="ctr"/>
        <c:lblOffset val="100"/>
        <c:noMultiLvlLbl val="0"/>
      </c:catAx>
      <c:valAx>
        <c:axId val="8018502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34808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МБТ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CC0000"/>
            </a:solidFill>
          </c:spPr>
          <c:invertIfNegative val="0"/>
          <c:dLbls>
            <c:dLbl>
              <c:idx val="0"/>
              <c:layout>
                <c:manualLayout>
                  <c:x val="-1.9896374355766935E-2"/>
                  <c:y val="5.6893320097050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3108811104161308E-2"/>
                  <c:y val="-2.84466600485250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896374355766935E-2"/>
                  <c:y val="1.4223330024262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0033CC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1.1378664019410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12466.17</c:v>
                </c:pt>
                <c:pt idx="1">
                  <c:v>12418.6</c:v>
                </c:pt>
                <c:pt idx="2">
                  <c:v>12469.41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1894400"/>
        <c:axId val="80190208"/>
        <c:axId val="0"/>
      </c:bar3DChart>
      <c:catAx>
        <c:axId val="12189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190208"/>
        <c:crosses val="autoZero"/>
        <c:auto val="1"/>
        <c:lblAlgn val="ctr"/>
        <c:lblOffset val="100"/>
        <c:noMultiLvlLbl val="0"/>
      </c:catAx>
      <c:valAx>
        <c:axId val="8019020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218944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rgbClr val="0033CC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991266203396762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56 001,43</a:t>
                    </a:r>
                    <a:endParaRPr lang="ru-RU" baseline="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Лист1!$B$2</c:f>
              <c:numCache>
                <c:formatCode>#,##0.00</c:formatCode>
                <c:ptCount val="1"/>
                <c:pt idx="0">
                  <c:v>56001.43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rgbClr val="CC0000"/>
            </a:solidFill>
          </c:spPr>
          <c:invertIfNegative val="0"/>
          <c:dLbls>
            <c:dLbl>
              <c:idx val="0"/>
              <c:layout>
                <c:manualLayout>
                  <c:x val="6.9637310245183923E-2"/>
                  <c:y val="-7.9650648135870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3108811104161308E-2"/>
                  <c:y val="-2.84466600485250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896374355766938E-2"/>
                  <c:y val="1.4223330024262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Лист1!$C$2</c:f>
              <c:numCache>
                <c:formatCode>#,##0.00</c:formatCode>
                <c:ptCount val="1"/>
                <c:pt idx="0">
                  <c:v>8974.9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1895424"/>
        <c:axId val="97997312"/>
        <c:axId val="0"/>
      </c:bar3DChart>
      <c:catAx>
        <c:axId val="121895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7997312"/>
        <c:crosses val="autoZero"/>
        <c:auto val="1"/>
        <c:lblAlgn val="ctr"/>
        <c:lblOffset val="100"/>
        <c:noMultiLvlLbl val="0"/>
      </c:catAx>
      <c:valAx>
        <c:axId val="9799731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21895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097112860892423E-2"/>
          <c:y val="0.29253964475370814"/>
          <c:w val="0.4356933070866143"/>
          <c:h val="0.6079441494231895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Объём дотации на выравнивание бюджетной обеспеченности поселений</c:v>
                </c:pt>
              </c:strCache>
            </c:strRef>
          </c:tx>
          <c:dPt>
            <c:idx val="0"/>
            <c:bubble3D val="0"/>
            <c:spPr>
              <a:solidFill>
                <a:srgbClr val="CC000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rgbClr val="0033CC"/>
              </a:solidFill>
            </c:spPr>
          </c:dPt>
          <c:dPt>
            <c:idx val="4"/>
            <c:bubble3D val="0"/>
            <c:spPr>
              <a:solidFill>
                <a:schemeClr val="accent4"/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Pt>
            <c:idx val="6"/>
            <c:bubble3D val="0"/>
            <c:spPr>
              <a:solidFill>
                <a:srgbClr val="00B050"/>
              </a:solidFill>
            </c:spPr>
          </c:dPt>
          <c:dPt>
            <c:idx val="8"/>
            <c:bubble3D val="0"/>
            <c:spPr>
              <a:solidFill>
                <a:srgbClr val="7030A0"/>
              </a:solidFill>
            </c:spPr>
          </c:dPt>
          <c:dPt>
            <c:idx val="9"/>
            <c:bubble3D val="0"/>
            <c:spPr>
              <a:effectLst>
                <a:outerShdw blurRad="50800" dist="50800" dir="5400000" algn="ctr" rotWithShape="0">
                  <a:schemeClr val="bg1"/>
                </a:outerShdw>
              </a:effectLst>
            </c:spPr>
          </c:dPt>
          <c:dLbls>
            <c:dLbl>
              <c:idx val="0"/>
              <c:layout>
                <c:manualLayout>
                  <c:x val="-3.0902624671916009E-2"/>
                  <c:y val="-5.0243178904962459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31,05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0,10</a:t>
                    </a:r>
                    <a:endParaRPr lang="en-US" sz="14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35,17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724422966373954E-2"/>
                  <c:y val="8.7486439680841618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2,13</a:t>
                    </a:r>
                    <a:endParaRPr lang="en-US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1,49</a:t>
                    </a:r>
                    <a:endParaRPr lang="en-US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5909448818897652E-3"/>
                  <c:y val="-7.4297747665262774E-3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0,19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5152165354330712E-2"/>
                  <c:y val="-6.1724409448818914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0,5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/>
              <c:txPr>
                <a:bodyPr/>
                <a:lstStyle/>
                <a:p>
                  <a:pPr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Национальная безопасность и правоохранительная деятельноть</c:v>
                </c:pt>
                <c:pt idx="4">
                  <c:v>Культура,кинематография</c:v>
                </c:pt>
                <c:pt idx="5">
                  <c:v>физическая культура и спорт</c:v>
                </c:pt>
                <c:pt idx="6">
                  <c:v>Социальная политика</c:v>
                </c:pt>
                <c:pt idx="7">
                  <c:v>Дорожное хозяйство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31.05</c:v>
                </c:pt>
                <c:pt idx="1">
                  <c:v>0.1</c:v>
                </c:pt>
                <c:pt idx="2">
                  <c:v>35.17</c:v>
                </c:pt>
                <c:pt idx="3">
                  <c:v>2.13</c:v>
                </c:pt>
                <c:pt idx="4">
                  <c:v>1.49</c:v>
                </c:pt>
                <c:pt idx="5">
                  <c:v>0.19</c:v>
                </c:pt>
                <c:pt idx="6">
                  <c:v>0.5</c:v>
                </c:pt>
                <c:pt idx="7">
                  <c:v>28.94</c:v>
                </c:pt>
                <c:pt idx="8">
                  <c:v>0.43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9722086614173222"/>
          <c:y val="0.12093023255813953"/>
          <c:w val="0.3444458005249344"/>
          <c:h val="0.87906976744186049"/>
        </c:manualLayout>
      </c:layout>
      <c:overlay val="0"/>
      <c:txPr>
        <a:bodyPr/>
        <a:lstStyle/>
        <a:p>
          <a:pPr>
            <a:defRPr sz="1400" kern="2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2.30495E-7</cdr:x>
      <cdr:y>0</cdr:y>
    </cdr:from>
    <cdr:to>
      <cdr:x>0.48269</cdr:x>
      <cdr:y>0.14504</cdr:y>
    </cdr:to>
    <cdr:sp macro="" textlink="">
      <cdr:nvSpPr>
        <cdr:cNvPr id="2" name="Скругленный прямоугольник 1"/>
        <cdr:cNvSpPr/>
      </cdr:nvSpPr>
      <cdr:spPr bwMode="auto">
        <a:xfrm xmlns:a="http://schemas.openxmlformats.org/drawingml/2006/main">
          <a:off x="2" y="0"/>
          <a:ext cx="4188272" cy="771176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ctr">
            <a:buNone/>
          </a:pPr>
          <a:r>
            <a:rPr lang="ru-RU" sz="1800" b="1" dirty="0" smtClean="0"/>
            <a:t>Структура расходов бюджета на 2021 год </a:t>
          </a:r>
        </a:p>
        <a:p xmlns:a="http://schemas.openxmlformats.org/drawingml/2006/main">
          <a:pPr algn="ctr">
            <a:buNone/>
          </a:pPr>
          <a:r>
            <a:rPr lang="ru-RU" sz="1800" b="1" dirty="0" smtClean="0"/>
            <a:t>(%)</a:t>
          </a:r>
          <a:endParaRPr lang="ru-RU" sz="1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B549579E-B80C-4532-97EC-D19DF5EB09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497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1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10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11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12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13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14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2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3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4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5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6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7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8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9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AC8F72-624B-4BD0-9642-89A57C0CD9B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31861A-756D-4EEE-8737-DCB840A4B99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EDA6-57C6-492D-AC36-DDDC58E930B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D107A-4788-4CF5-B2A5-6AEC22CC215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7B6E8-6E43-4422-9F29-4AE597E447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06D53-70E6-45BB-8D92-1865D7B4690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46D62-9D2B-4AD3-B068-CE8910B6B31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439F0-AE23-4E8E-ADEB-43BCEEAA707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2664C-0161-4B2D-B21A-1F540A1431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884D5-D3BE-49E8-ABCF-C03D0C533F2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5BA795-B9CA-4B38-8FB5-9CA4D82C455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4706220-1857-47B8-B501-6DC3545EE05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hart" Target="../charts/chart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hart" Target="../charts/chart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hart" Target="../charts/chart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1760" y="980728"/>
            <a:ext cx="6154042" cy="3960439"/>
          </a:xfrm>
          <a:ln w="0"/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БЮДЖЕТА 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  <a:r>
              <a:rPr lang="ru-RU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«АСИНОВСКОЕ ГОРОДСКОЕ ПОСЕЛЕНИЕ» </a:t>
            </a:r>
            <a:br>
              <a:rPr lang="ru-RU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2021 ГОД И НА ПЛАНОВЫЙ ПЕРИОД 2022 И 2023 ГОДОВ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714625" y="5857875"/>
            <a:ext cx="6276975" cy="785813"/>
          </a:xfrm>
        </p:spPr>
        <p:txBody>
          <a:bodyPr/>
          <a:lstStyle/>
          <a:p>
            <a:pPr algn="ctr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Отдел экономики и финансов Администрации Асиновского городского поселения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268760"/>
            <a:ext cx="18002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91264" cy="2622277"/>
          </a:xfrm>
        </p:spPr>
        <p:txBody>
          <a:bodyPr/>
          <a:lstStyle/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1331640" y="1097942"/>
            <a:ext cx="7283152" cy="792088"/>
          </a:xfrm>
        </p:spPr>
        <p:txBody>
          <a:bodyPr/>
          <a:lstStyle/>
          <a:p>
            <a:pPr algn="ctr">
              <a:buNone/>
            </a:pPr>
            <a:r>
              <a:rPr lang="ru-RU" sz="1800" dirty="0" smtClean="0"/>
              <a:t>Структура расходов бюджета на 2021 год </a:t>
            </a:r>
          </a:p>
          <a:p>
            <a:pPr algn="ctr">
              <a:buNone/>
            </a:pPr>
            <a:r>
              <a:rPr lang="ru-RU" sz="1800" dirty="0" smtClean="0"/>
              <a:t>(тыс.руб.)</a:t>
            </a:r>
            <a:endParaRPr lang="ru-RU" sz="1800" dirty="0"/>
          </a:p>
        </p:txBody>
      </p:sp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341208"/>
            <a:ext cx="945095" cy="140016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364983"/>
              </p:ext>
            </p:extLst>
          </p:nvPr>
        </p:nvGraphicFramePr>
        <p:xfrm>
          <a:off x="683568" y="1856142"/>
          <a:ext cx="7440488" cy="3551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6352"/>
                <a:gridCol w="1224136"/>
              </a:tblGrid>
              <a:tr h="2502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показателей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Сумма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54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24 049,00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728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1 646,00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716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24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хозяйство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22 410,00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24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Жилищно–коммунальное хозяйство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27 234,00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1 157,40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2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329,50</a:t>
                      </a:r>
                    </a:p>
                  </a:txBody>
                  <a:tcPr/>
                </a:tc>
              </a:tr>
              <a:tr h="27061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77 442,50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341208"/>
            <a:ext cx="945095" cy="140016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5877272"/>
            <a:ext cx="1152128" cy="1152128"/>
          </a:xfrm>
          <a:prstGeom prst="rect">
            <a:avLst/>
          </a:prstGeom>
          <a:noFill/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877883191"/>
              </p:ext>
            </p:extLst>
          </p:nvPr>
        </p:nvGraphicFramePr>
        <p:xfrm>
          <a:off x="308387" y="1391200"/>
          <a:ext cx="8676964" cy="5316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20471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341208"/>
            <a:ext cx="945095" cy="140016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  <p:sp>
        <p:nvSpPr>
          <p:cNvPr id="13" name="Скругленный прямоугольник 12"/>
          <p:cNvSpPr/>
          <p:nvPr/>
        </p:nvSpPr>
        <p:spPr bwMode="auto">
          <a:xfrm>
            <a:off x="2771800" y="1556792"/>
            <a:ext cx="4680520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Расходы всего (тыс.</a:t>
            </a:r>
            <a:r>
              <a:rPr kumimoji="1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руб.</a:t>
            </a:r>
            <a:r>
              <a:rPr kumimoji="1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) – 77 442,50</a:t>
            </a: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6300192" y="3429000"/>
            <a:ext cx="2520280" cy="18722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  <a:p>
            <a:pPr algn="ctr"/>
            <a:r>
              <a:rPr kumimoji="1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Непрограммные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расходы (тыс. руб.)  - 59 541,10</a:t>
            </a:r>
          </a:p>
          <a:p>
            <a:pPr algn="ctr"/>
            <a:r>
              <a:rPr kumimoji="1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76,88 %</a:t>
            </a: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1619672" y="3429000"/>
            <a:ext cx="2520280" cy="18722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  <a:p>
            <a:pPr algn="ctr"/>
            <a:r>
              <a:rPr kumimoji="1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Программные расходы (тыс.</a:t>
            </a:r>
            <a:r>
              <a:rPr kumimoji="1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руб.</a:t>
            </a:r>
            <a:r>
              <a:rPr kumimoji="1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)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17 901,40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23,12% </a:t>
            </a:r>
            <a:endParaRPr kumimoji="1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9" name="Тройная стрелка влево/вправо/вверх 18"/>
          <p:cNvSpPr/>
          <p:nvPr/>
        </p:nvSpPr>
        <p:spPr bwMode="auto">
          <a:xfrm>
            <a:off x="4355976" y="2708920"/>
            <a:ext cx="1584176" cy="1656184"/>
          </a:xfrm>
          <a:prstGeom prst="leftRightUp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4499992" y="5517232"/>
            <a:ext cx="1431776" cy="121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100 %</a:t>
            </a:r>
          </a:p>
        </p:txBody>
      </p:sp>
      <p:sp>
        <p:nvSpPr>
          <p:cNvPr id="23" name="Стрелка вниз 22"/>
          <p:cNvSpPr/>
          <p:nvPr/>
        </p:nvSpPr>
        <p:spPr bwMode="auto">
          <a:xfrm rot="18661968">
            <a:off x="4203244" y="5047525"/>
            <a:ext cx="320993" cy="504903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4" name="Стрелка вниз 23"/>
          <p:cNvSpPr/>
          <p:nvPr/>
        </p:nvSpPr>
        <p:spPr bwMode="auto">
          <a:xfrm rot="2519013">
            <a:off x="5842101" y="5053418"/>
            <a:ext cx="299801" cy="467761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577456"/>
              </p:ext>
            </p:extLst>
          </p:nvPr>
        </p:nvGraphicFramePr>
        <p:xfrm>
          <a:off x="1043608" y="2348880"/>
          <a:ext cx="7584504" cy="3170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6215"/>
                <a:gridCol w="152828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Наименование муниципальной программы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Сумма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13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МП "Проведение ремонта муниципальных жилых помещений муниципального образования «Асиновское городское поселение» на 2020-2022 годы"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705,00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139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МП "Подготовка объектов коммунальной инфраструктуры города Асино к прохождению осенне-зимнего периода 2020-2022"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3 500,00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1393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МП "Благоустройство города Асино на 2019-2021 годы"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12 395,80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1393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городской среды муниципального образования «Асиновское городское поселение» на 2018-2022 годы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793,20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8384" y="5341208"/>
            <a:ext cx="945095" cy="140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341208"/>
            <a:ext cx="945095" cy="140016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045134"/>
              </p:ext>
            </p:extLst>
          </p:nvPr>
        </p:nvGraphicFramePr>
        <p:xfrm>
          <a:off x="916427" y="2636912"/>
          <a:ext cx="7584504" cy="2341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6215"/>
                <a:gridCol w="152828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Наименование муниципальной программы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Сумма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9061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МП "Поддержка ветеранской организации города Асино" на 2020-2022 годы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157,40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90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МП "Доступная среда для инвалидов на 2020-2022 годы"</a:t>
                      </a:r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350,00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90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17901,40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sz="half" idx="2"/>
          </p:nvPr>
        </p:nvSpPr>
        <p:spPr>
          <a:xfrm>
            <a:off x="1547664" y="1628801"/>
            <a:ext cx="7596336" cy="792088"/>
          </a:xfrm>
        </p:spPr>
        <p:txBody>
          <a:bodyPr/>
          <a:lstStyle/>
          <a:p>
            <a:pPr lvl="0" algn="ctr">
              <a:buNone/>
            </a:pPr>
            <a:r>
              <a:rPr lang="ru-RU" sz="1800" dirty="0" smtClean="0"/>
              <a:t>Основные параметры бюджета</a:t>
            </a:r>
          </a:p>
          <a:p>
            <a:pPr lvl="0" algn="ctr">
              <a:buNone/>
            </a:pPr>
            <a:r>
              <a:rPr lang="ru-RU" sz="1800" dirty="0" smtClean="0"/>
              <a:t> на 2021 год и  плановый 2022 и 2023 годов (тыс.руб</a:t>
            </a:r>
            <a:r>
              <a:rPr lang="ru-RU" dirty="0" smtClean="0"/>
              <a:t>.)</a:t>
            </a:r>
            <a:endParaRPr lang="ru-RU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1608550"/>
              </p:ext>
            </p:extLst>
          </p:nvPr>
        </p:nvGraphicFramePr>
        <p:xfrm>
          <a:off x="1043608" y="2348880"/>
          <a:ext cx="795637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260648"/>
            <a:ext cx="729071" cy="108012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116632"/>
            <a:ext cx="1979711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0"/>
            <a:ext cx="211243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936" y="116632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43808" y="404664"/>
            <a:ext cx="936104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ДОХОДНАЯ ЧАСТЬ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</a:p>
          <a:p>
            <a:pPr algn="ctr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МУНИЦИПАЛЬНОГО ОБРАЗОВАНИЯ </a:t>
            </a:r>
          </a:p>
          <a:p>
            <a:pPr algn="ctr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«АСИНОВСКОЕ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ГОРОДСКОЕ ПОСЕЛЕНИЕ»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341208"/>
            <a:ext cx="945095" cy="140016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>
          <a:xfrm>
            <a:off x="1259632" y="1524001"/>
            <a:ext cx="7488832" cy="1760984"/>
          </a:xfrm>
        </p:spPr>
        <p:txBody>
          <a:bodyPr/>
          <a:lstStyle/>
          <a:p>
            <a:pPr algn="ctr">
              <a:buNone/>
            </a:pPr>
            <a:r>
              <a:rPr lang="ru-RU" sz="1800" dirty="0" smtClean="0"/>
              <a:t>Структура доходов бюджета на 2021 год и  плановый 2022 и 2023 годов (тыс.руб.) </a:t>
            </a:r>
            <a:endParaRPr lang="ru-RU" sz="1800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6545440"/>
              </p:ext>
            </p:extLst>
          </p:nvPr>
        </p:nvGraphicFramePr>
        <p:xfrm>
          <a:off x="1331913" y="2204864"/>
          <a:ext cx="7659687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98905" y="5457840"/>
            <a:ext cx="945095" cy="140016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>
          <a:xfrm>
            <a:off x="1259632" y="1268761"/>
            <a:ext cx="7488832" cy="1008112"/>
          </a:xfrm>
        </p:spPr>
        <p:txBody>
          <a:bodyPr/>
          <a:lstStyle/>
          <a:p>
            <a:pPr algn="ctr">
              <a:buNone/>
            </a:pPr>
            <a:r>
              <a:rPr lang="ru-RU" sz="1800" dirty="0" smtClean="0"/>
              <a:t>Дотации бюджетам городских поселений на выравнивание бюджетной обеспеченности на 2021 год и  плановый 2022 и 2023 годов (тыс.руб.) </a:t>
            </a:r>
            <a:endParaRPr lang="ru-RU" sz="1800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841234772"/>
              </p:ext>
            </p:extLst>
          </p:nvPr>
        </p:nvGraphicFramePr>
        <p:xfrm>
          <a:off x="1331913" y="2204864"/>
          <a:ext cx="7659687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8384" y="5341208"/>
            <a:ext cx="945095" cy="140016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>
          <a:xfrm>
            <a:off x="1475656" y="1524001"/>
            <a:ext cx="7272808" cy="1760984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/>
              <a:t>Соотношение налоговых и неналоговых доходов на 2021 год (тыс.руб.)</a:t>
            </a:r>
            <a:endParaRPr lang="ru-RU" sz="2000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788951875"/>
              </p:ext>
            </p:extLst>
          </p:nvPr>
        </p:nvGraphicFramePr>
        <p:xfrm>
          <a:off x="1331913" y="2204864"/>
          <a:ext cx="7659687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8384" y="5341208"/>
            <a:ext cx="945095" cy="140016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>
          <a:xfrm>
            <a:off x="1259632" y="1524001"/>
            <a:ext cx="7488832" cy="6808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800" dirty="0" smtClean="0"/>
              <a:t>Структура налоговых доходов бюджета поселения за 2021 год (тыс.руб.)</a:t>
            </a:r>
          </a:p>
          <a:p>
            <a:pPr algn="ctr">
              <a:buNone/>
            </a:pPr>
            <a:r>
              <a:rPr lang="ru-RU" sz="1800" dirty="0" smtClean="0"/>
              <a:t> </a:t>
            </a:r>
            <a:endParaRPr lang="ru-RU" sz="1800" dirty="0"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878436027"/>
              </p:ext>
            </p:extLst>
          </p:nvPr>
        </p:nvGraphicFramePr>
        <p:xfrm>
          <a:off x="1199433" y="2276872"/>
          <a:ext cx="7488831" cy="4160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2304256"/>
                <a:gridCol w="1656183"/>
              </a:tblGrid>
              <a:tr h="4879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Налог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Значение, тыс.руб.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%, от общего значения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7012">
                <a:tc>
                  <a:txBody>
                    <a:bodyPr/>
                    <a:lstStyle/>
                    <a:p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37 748,00</a:t>
                      </a:r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67,41</a:t>
                      </a:r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2898">
                <a:tc>
                  <a:txBody>
                    <a:bodyPr/>
                    <a:lstStyle/>
                    <a:p>
                      <a:r>
                        <a:rPr lang="ru-RU" sz="18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</a:t>
                      </a:r>
                      <a:r>
                        <a:rPr lang="ru-RU" sz="18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налог</a:t>
                      </a:r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9,87</a:t>
                      </a:r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7012">
                <a:tc>
                  <a:txBody>
                    <a:bodyPr/>
                    <a:lstStyle/>
                    <a:p>
                      <a:r>
                        <a:rPr lang="ru-RU" sz="18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6 656,56</a:t>
                      </a:r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11,89</a:t>
                      </a:r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9644">
                <a:tc>
                  <a:txBody>
                    <a:bodyPr/>
                    <a:lstStyle/>
                    <a:p>
                      <a:r>
                        <a:rPr lang="ru-RU" sz="18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4 277,00</a:t>
                      </a:r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7,64</a:t>
                      </a:r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5503">
                <a:tc>
                  <a:txBody>
                    <a:bodyPr/>
                    <a:lstStyle/>
                    <a:p>
                      <a:r>
                        <a:rPr lang="ru-RU" sz="18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7 310,00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13,05</a:t>
                      </a:r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5503">
                <a:tc>
                  <a:txBody>
                    <a:bodyPr/>
                    <a:lstStyle/>
                    <a:p>
                      <a:r>
                        <a:rPr lang="ru-RU" sz="18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56 001,43</a:t>
                      </a:r>
                    </a:p>
                    <a:p>
                      <a:pPr algn="ctr"/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5503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8384" y="5589240"/>
            <a:ext cx="945095" cy="126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8905" y="5457840"/>
            <a:ext cx="945095" cy="1400160"/>
          </a:xfrm>
          <a:prstGeom prst="rect">
            <a:avLst/>
          </a:prstGeom>
          <a:noFill/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>
          <a:xfrm>
            <a:off x="1259632" y="1340769"/>
            <a:ext cx="7488832" cy="720080"/>
          </a:xfrm>
        </p:spPr>
        <p:txBody>
          <a:bodyPr/>
          <a:lstStyle/>
          <a:p>
            <a:pPr algn="ctr">
              <a:buNone/>
            </a:pPr>
            <a:r>
              <a:rPr lang="ru-RU" sz="1800" dirty="0" smtClean="0"/>
              <a:t>Структура неналоговых доходов бюджета района за 2021 год (тыс.руб.)</a:t>
            </a:r>
          </a:p>
          <a:p>
            <a:pPr algn="ctr">
              <a:buNone/>
            </a:pPr>
            <a:r>
              <a:rPr lang="ru-RU" sz="1800" dirty="0" smtClean="0"/>
              <a:t> </a:t>
            </a:r>
            <a:endParaRPr lang="ru-RU" sz="1800" dirty="0"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651594173"/>
              </p:ext>
            </p:extLst>
          </p:nvPr>
        </p:nvGraphicFramePr>
        <p:xfrm>
          <a:off x="1145681" y="1700808"/>
          <a:ext cx="7596335" cy="5666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8009"/>
                <a:gridCol w="1381245"/>
                <a:gridCol w="1417081"/>
              </a:tblGrid>
              <a:tr h="3583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Налог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Значение, тыс.руб.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%, от общего значения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31896"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Арендная плата за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земельные участки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3 959,20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44,11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1896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054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1290,00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75152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городских поселений (за исключением земельных участков муниципальных бюджетных и автономных учреждений)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919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поступления от использования имущества, находящегося в собственности городских поселений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3 349,50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37,32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37849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 и которые расположены в границах городских поселений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1896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208,20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2619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8 974,90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idx="1"/>
          </p:nvPr>
        </p:nvSpPr>
        <p:spPr>
          <a:xfrm>
            <a:off x="827725" y="1875182"/>
            <a:ext cx="7408333" cy="3450696"/>
          </a:xfrm>
        </p:spPr>
        <p:txBody>
          <a:bodyPr/>
          <a:lstStyle/>
          <a:p>
            <a:pPr algn="ctr"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РАСХОДНАЯ ЧАСТЬ БЮДЖЕТА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</a:t>
            </a:r>
          </a:p>
          <a:p>
            <a:pPr algn="ctr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«АСИНОВСКОЕ ГОРОДСКОЕ ПОСЕЛЕНИЕ»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onomarev.RAION\Desktop\Герб_Асиновского_Района_Т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341208"/>
            <a:ext cx="945095" cy="1400160"/>
          </a:xfrm>
          <a:prstGeom prst="rect">
            <a:avLst/>
          </a:prstGeom>
          <a:noFill/>
        </p:spPr>
      </p:pic>
      <p:pic>
        <p:nvPicPr>
          <p:cNvPr id="5" name="Рисунок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6284" y="0"/>
            <a:ext cx="217173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24544" y="-1"/>
            <a:ext cx="2520280" cy="18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0"/>
            <a:ext cx="218385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ponomarev.RAION\Desktop\Без названия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5445224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12376</TotalTime>
  <Words>527</Words>
  <Application>Microsoft Office PowerPoint</Application>
  <PresentationFormat>Экран (4:3)</PresentationFormat>
  <Paragraphs>176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 ПРОЕКТ БЮДЖЕТА  МУНИЦИПАЛЬНОГО ОБРАЗОВАНИЯ «АСИНОВСКОЕ ГОРОДСКОЕ ПОСЕЛЕНИЕ»  НА 2021 ГОД И НА ПЛАНОВЫЙ ПЕРИОД 2022 И 2023 ГОДОВ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505.ru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user</cp:lastModifiedBy>
  <cp:revision>693</cp:revision>
  <cp:lastPrinted>2020-12-09T01:49:10Z</cp:lastPrinted>
  <dcterms:created xsi:type="dcterms:W3CDTF">2009-11-04T17:26:23Z</dcterms:created>
  <dcterms:modified xsi:type="dcterms:W3CDTF">2020-12-09T07:28:57Z</dcterms:modified>
</cp:coreProperties>
</file>